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2" r:id="rId3"/>
    <p:sldId id="257" r:id="rId4"/>
    <p:sldId id="267" r:id="rId5"/>
    <p:sldId id="283" r:id="rId6"/>
    <p:sldId id="272" r:id="rId7"/>
    <p:sldId id="280" r:id="rId8"/>
  </p:sldIdLst>
  <p:sldSz cx="9906000" cy="6858000" type="A4"/>
  <p:notesSz cx="6858000" cy="9947275"/>
  <p:custDataLst>
    <p:tags r:id="rId9"/>
  </p:custDataLst>
  <p:defaultTextStyle>
    <a:defPPr>
      <a:defRPr lang="kk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54" autoAdjust="0"/>
    <p:restoredTop sz="94660"/>
  </p:normalViewPr>
  <p:slideViewPr>
    <p:cSldViewPr snapToGrid="0">
      <p:cViewPr>
        <p:scale>
          <a:sx n="100" d="100"/>
          <a:sy n="100" d="100"/>
        </p:scale>
        <p:origin x="-1872" y="-3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594679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35344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7262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61665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968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8113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57562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2427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27669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835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71963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38BA-2495-4413-9321-2E8E3F75F3AE}" type="datetimeFigureOut">
              <a:rPr lang="kk-KZ" smtClean="0"/>
              <a:t>25.06.2016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BD13C-C6D9-4A49-B330-FF00B3A168DE}" type="slidenum">
              <a:rPr lang="kk-KZ" smtClean="0"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91010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3.wdp"/><Relationship Id="rId7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3.gif"/><Relationship Id="rId10" Type="http://schemas.openxmlformats.org/officeDocument/2006/relationships/image" Target="../media/image14.jpe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450" y="2587770"/>
            <a:ext cx="5840689" cy="923330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О </a:t>
            </a:r>
            <a:r>
              <a:rPr lang="ru-RU" b="1" dirty="0">
                <a:latin typeface="Century Gothic" panose="020B0502020202020204" pitchFamily="34" charset="0"/>
              </a:rPr>
              <a:t>работах </a:t>
            </a:r>
            <a:r>
              <a:rPr lang="ru-RU" b="1" dirty="0" smtClean="0">
                <a:latin typeface="Century Gothic" panose="020B0502020202020204" pitchFamily="34" charset="0"/>
              </a:rPr>
              <a:t>проводимых</a:t>
            </a:r>
            <a:r>
              <a:rPr lang="en-US" b="1" dirty="0">
                <a:latin typeface="Century Gothic" panose="020B0502020202020204" pitchFamily="34" charset="0"/>
              </a:rPr>
              <a:t> </a:t>
            </a:r>
            <a:r>
              <a:rPr lang="ru-RU" b="1" dirty="0" smtClean="0">
                <a:latin typeface="Century Gothic" panose="020B0502020202020204" pitchFamily="34" charset="0"/>
              </a:rPr>
              <a:t>в области технического </a:t>
            </a:r>
            <a:r>
              <a:rPr lang="ru-RU" b="1" dirty="0">
                <a:latin typeface="Century Gothic" panose="020B0502020202020204" pitchFamily="34" charset="0"/>
              </a:rPr>
              <a:t>регулирования, </a:t>
            </a:r>
            <a:r>
              <a:rPr lang="ru-RU" b="1" dirty="0" smtClean="0">
                <a:latin typeface="Century Gothic" panose="020B0502020202020204" pitchFamily="34" charset="0"/>
              </a:rPr>
              <a:t>стандартизации,</a:t>
            </a:r>
            <a:br>
              <a:rPr lang="ru-RU" b="1" dirty="0" smtClean="0">
                <a:latin typeface="Century Gothic" panose="020B0502020202020204" pitchFamily="34" charset="0"/>
              </a:rPr>
            </a:br>
            <a:r>
              <a:rPr lang="ru-RU" b="1" dirty="0" smtClean="0">
                <a:latin typeface="Century Gothic" panose="020B0502020202020204" pitchFamily="34" charset="0"/>
              </a:rPr>
              <a:t>метрологии и </a:t>
            </a:r>
            <a:r>
              <a:rPr lang="ru-RU" b="1" dirty="0">
                <a:latin typeface="Century Gothic" panose="020B0502020202020204" pitchFamily="34" charset="0"/>
              </a:rPr>
              <a:t>аккредитации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1450" y="3511100"/>
            <a:ext cx="2486578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РЕСПУБЛИКА КАЗАХСТАН</a:t>
            </a:r>
            <a:endParaRPr lang="en-US" sz="1400" i="0" dirty="0" smtClean="0"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926" y="6103500"/>
            <a:ext cx="529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Century Gothic" panose="020B0502020202020204" pitchFamily="34" charset="0"/>
              </a:rPr>
              <a:t>49-е заседание МГС</a:t>
            </a:r>
          </a:p>
          <a:p>
            <a:pPr algn="ctr"/>
            <a:r>
              <a:rPr lang="ru-RU" sz="1200" b="1" dirty="0">
                <a:latin typeface="Century Gothic" panose="020B0502020202020204" pitchFamily="34" charset="0"/>
              </a:rPr>
              <a:t>Баку, 2016 </a:t>
            </a:r>
            <a:r>
              <a:rPr lang="ru-RU" sz="1200" b="1" dirty="0" smtClean="0">
                <a:latin typeface="Century Gothic" panose="020B0502020202020204" pitchFamily="34" charset="0"/>
              </a:rPr>
              <a:t>год </a:t>
            </a:r>
            <a:endParaRPr lang="ru-RU" sz="12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" y="41494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332" y="46021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44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55878" y="674189"/>
            <a:ext cx="776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ОБЕСПЕЧЕНИЕ БЕЗОПАСНОСТИ И КАЧЕСТВА</a:t>
            </a:r>
            <a:endParaRPr lang="kk-K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9456" y="1295398"/>
            <a:ext cx="6648449" cy="4238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02331" y="1544451"/>
            <a:ext cx="1928865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Приняты и вступили в силу 35 ТР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ЕАЭС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81225" y="2343150"/>
            <a:ext cx="2184243" cy="774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СТ 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РК – 6 118 НД 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ГОСТ – более 22 000 НД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23788" y="3174979"/>
            <a:ext cx="209550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Поверочные и калибровочные лаборатории (378/33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708255" y="3976861"/>
            <a:ext cx="2028225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Испытательные лаборатории (752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26314" y="4076034"/>
            <a:ext cx="197997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Органы по подтверждению соответствия (158 ед.)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248150" y="1536191"/>
            <a:ext cx="2238375" cy="65455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Технические регламенты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4257675" y="2431814"/>
            <a:ext cx="2238375" cy="58113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Стандарты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267200" y="3251204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Метрология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274707" y="4078572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Аккредитация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286250" y="4897863"/>
            <a:ext cx="2238375" cy="618369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Гос. контроль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-9525" y="1199233"/>
            <a:ext cx="2041096" cy="581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Комитет технического регулирования и метрологии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 descr="http://www.memst.kz/bitrix/templates/memst/images/sk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34" y="1867224"/>
            <a:ext cx="733000" cy="65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КазИнСт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4" y="2812926"/>
            <a:ext cx="1123950" cy="62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karta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24" b="87686"/>
          <a:stretch>
            <a:fillRect/>
          </a:stretch>
        </p:blipFill>
        <p:spPr bwMode="auto">
          <a:xfrm>
            <a:off x="386890" y="3695701"/>
            <a:ext cx="1290637" cy="68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https://www.memst.kz/upload/medialibrary/44d/44d14d46cbb7026b544f2f3dc442333c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71" y="4481789"/>
            <a:ext cx="13049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59365" y="106985"/>
            <a:ext cx="6088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Структура системы техническое регулирование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041096" y="1362074"/>
            <a:ext cx="0" cy="4238626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755530" y="1351383"/>
            <a:ext cx="0" cy="4249317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6679680" y="1466850"/>
            <a:ext cx="1730895" cy="774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На 2016 год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запланировано 747 стандартов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11045" y="2381250"/>
            <a:ext cx="2196885" cy="774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Действует 53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технических комитетов </a:t>
            </a:r>
          </a:p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по стандартизации</a:t>
            </a:r>
            <a:endParaRPr 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708879" y="3249086"/>
            <a:ext cx="1979976" cy="534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Эталонная база 101 </a:t>
            </a:r>
            <a:r>
              <a:rPr lang="ru-RU" sz="1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ед</a:t>
            </a:r>
            <a:endParaRPr lang="ru-RU" sz="12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456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76845" y="764044"/>
            <a:ext cx="9019287" cy="865596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2" name="TextBox 11"/>
          <p:cNvSpPr txBox="1"/>
          <p:nvPr/>
        </p:nvSpPr>
        <p:spPr>
          <a:xfrm>
            <a:off x="1027486" y="757331"/>
            <a:ext cx="77616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k-KZ" sz="2000" b="1" dirty="0">
                <a:latin typeface="Arial" pitchFamily="34" charset="0"/>
                <a:cs typeface="Arial" pitchFamily="34" charset="0"/>
              </a:rPr>
              <a:t>Внесены изменения в Закон Республики Казахстан </a:t>
            </a:r>
          </a:p>
          <a:p>
            <a:pPr algn="ctr">
              <a:lnSpc>
                <a:spcPct val="130000"/>
              </a:lnSpc>
            </a:pPr>
            <a:r>
              <a:rPr lang="kk-KZ" sz="2000" b="1" dirty="0">
                <a:latin typeface="Arial" pitchFamily="34" charset="0"/>
                <a:cs typeface="Arial" pitchFamily="34" charset="0"/>
              </a:rPr>
              <a:t>«О техническом регулировании»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8687" y="1493576"/>
            <a:ext cx="178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ЦЕЛЯХ:</a:t>
            </a:r>
            <a:endParaRPr lang="kk-KZ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5"/>
          <p:cNvSpPr>
            <a:spLocks noChangeArrowheads="1"/>
          </p:cNvSpPr>
          <p:nvPr/>
        </p:nvSpPr>
        <p:spPr bwMode="auto">
          <a:xfrm>
            <a:off x="319804" y="1737735"/>
            <a:ext cx="9385724" cy="472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altLang="ru-RU" dirty="0" smtClean="0">
                <a:latin typeface="Arial" charset="0"/>
                <a:cs typeface="Arial" charset="0"/>
              </a:rPr>
              <a:t>приведения </a:t>
            </a:r>
            <a:r>
              <a:rPr lang="ru-RU" altLang="ru-RU" dirty="0">
                <a:latin typeface="Arial" charset="0"/>
                <a:cs typeface="Arial" charset="0"/>
              </a:rPr>
              <a:t>Закона в соответствие с международными договорами Республики </a:t>
            </a:r>
            <a:r>
              <a:rPr lang="ru-RU" altLang="ru-RU" dirty="0" smtClean="0">
                <a:latin typeface="Arial" charset="0"/>
                <a:cs typeface="Arial" charset="0"/>
              </a:rPr>
              <a:t>Казахстан, </a:t>
            </a:r>
            <a:r>
              <a:rPr lang="ru-RU" altLang="ru-RU" dirty="0">
                <a:latin typeface="Arial" charset="0"/>
                <a:cs typeface="Arial" charset="0"/>
              </a:rPr>
              <a:t>в частности, гармонизация с Договором ЕАЭС, используемых в Законе понятий и </a:t>
            </a:r>
            <a:r>
              <a:rPr lang="ru-RU" altLang="ru-RU" dirty="0" smtClean="0">
                <a:latin typeface="Arial" charset="0"/>
                <a:cs typeface="Arial" charset="0"/>
              </a:rPr>
              <a:t>целей</a:t>
            </a: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соответствия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 международной практикой и </a:t>
            </a: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способствованию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прозрачности и ответственности законодательной и регулирующей </a:t>
            </a:r>
            <a:r>
              <a:rPr lang="ru-RU" alt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деятельности установлены правили применения </a:t>
            </a:r>
            <a:r>
              <a:rPr lang="ru-RU" alt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charset="0"/>
              </a:rPr>
              <a:t>и механизм реализации ссылочных стандартов в НПА </a:t>
            </a:r>
            <a:endParaRPr lang="en-US" alt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charset="0"/>
            </a:endParaRP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повышения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конкурентоспособности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предприятий и установление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компетенции по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организации </a:t>
            </a: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проведения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оценки проектов на предмет соответствия конечной продукции нормам технического регулирования и </a:t>
            </a: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метрологии</a:t>
            </a:r>
            <a:endParaRPr lang="en-US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itchFamily="34" charset="0"/>
              <a:cs typeface="Arial" pitchFamily="34" charset="0"/>
            </a:endParaRPr>
          </a:p>
          <a:p>
            <a:pPr indent="539750"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  <a:buFont typeface="Wingdings" pitchFamily="2" charset="2"/>
              <a:buChar char="§"/>
            </a:pPr>
            <a:r>
              <a:rPr lang="ru-RU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защиты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прав потребителей от небезопасных товаров</a:t>
            </a:r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itchFamily="34" charset="0"/>
                <a:cs typeface="Arial" pitchFamily="34" charset="0"/>
              </a:rPr>
              <a:t>и осуществления изъятия и отзыва продукции, не соответствующей требованиям технических регламентов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2529" y="1203158"/>
            <a:ext cx="8270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98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3114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837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504056" y="3222856"/>
            <a:ext cx="8568952" cy="3000528"/>
            <a:chOff x="723900" y="2744788"/>
            <a:chExt cx="8064500" cy="2736065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723900" y="2744788"/>
              <a:ext cx="1727200" cy="2723619"/>
            </a:xfrm>
            <a:prstGeom prst="flowChartAlternateProcess">
              <a:avLst/>
            </a:prstGeom>
            <a:gradFill rotWithShape="1">
              <a:gsLst>
                <a:gs pos="0">
                  <a:srgbClr val="2DA2BF">
                    <a:tint val="62000"/>
                    <a:satMod val="180000"/>
                  </a:srgbClr>
                </a:gs>
                <a:gs pos="65000">
                  <a:srgbClr val="2DA2BF">
                    <a:tint val="32000"/>
                    <a:satMod val="250000"/>
                  </a:srgbClr>
                </a:gs>
                <a:gs pos="100000">
                  <a:srgbClr val="2DA2BF">
                    <a:tint val="23000"/>
                    <a:satMod val="300000"/>
                  </a:srgbClr>
                </a:gs>
              </a:gsLst>
              <a:lin ang="16200000" scaled="0"/>
            </a:gradFill>
            <a:ln w="25400" cap="flat" cmpd="thickThin" algn="ctr">
              <a:solidFill>
                <a:schemeClr val="tx1"/>
              </a:solidFill>
              <a:prstDash val="solid"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Основные направления регулирования законопроекта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6" name="Блок-схема: альтернативный процесс 15"/>
            <p:cNvSpPr/>
            <p:nvPr/>
          </p:nvSpPr>
          <p:spPr>
            <a:xfrm>
              <a:off x="3233738" y="2744788"/>
              <a:ext cx="5545137" cy="574675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Приведение национальной системы нормирования в соответствие с международной системой</a:t>
              </a:r>
            </a:p>
          </p:txBody>
        </p:sp>
        <p:sp>
          <p:nvSpPr>
            <p:cNvPr id="21" name="Блок-схема: альтернативный процесс 20"/>
            <p:cNvSpPr/>
            <p:nvPr/>
          </p:nvSpPr>
          <p:spPr>
            <a:xfrm>
              <a:off x="3233738" y="4543425"/>
              <a:ext cx="5545137" cy="265113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Повышение роли и статуса национальных стандартов</a:t>
              </a:r>
            </a:p>
          </p:txBody>
        </p:sp>
        <p:sp>
          <p:nvSpPr>
            <p:cNvPr id="22" name="Блок-схема: альтернативный процесс 21"/>
            <p:cNvSpPr/>
            <p:nvPr/>
          </p:nvSpPr>
          <p:spPr>
            <a:xfrm>
              <a:off x="3233738" y="3463925"/>
              <a:ext cx="5545137" cy="495300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Развитие взаимодействия участников национальной системы стандартизации</a:t>
              </a:r>
            </a:p>
          </p:txBody>
        </p:sp>
        <p:sp>
          <p:nvSpPr>
            <p:cNvPr id="24" name="Блок-схема: альтернативный процесс 23"/>
            <p:cNvSpPr/>
            <p:nvPr/>
          </p:nvSpPr>
          <p:spPr>
            <a:xfrm>
              <a:off x="3233738" y="4122738"/>
              <a:ext cx="5545137" cy="265112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Усиление роли технических комитетов по стандартизации</a:t>
              </a:r>
            </a:p>
          </p:txBody>
        </p:sp>
        <p:sp>
          <p:nvSpPr>
            <p:cNvPr id="25" name="Стрелка вправо 24"/>
            <p:cNvSpPr/>
            <p:nvPr/>
          </p:nvSpPr>
          <p:spPr>
            <a:xfrm>
              <a:off x="2533650" y="3099656"/>
              <a:ext cx="617538" cy="44450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6" name="Стрелка вправо 25"/>
            <p:cNvSpPr/>
            <p:nvPr/>
          </p:nvSpPr>
          <p:spPr>
            <a:xfrm>
              <a:off x="2517775" y="4652963"/>
              <a:ext cx="619125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" name="Стрелка вправо 26"/>
            <p:cNvSpPr/>
            <p:nvPr/>
          </p:nvSpPr>
          <p:spPr>
            <a:xfrm>
              <a:off x="2533650" y="3681413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Стрелка вправо 27"/>
            <p:cNvSpPr/>
            <p:nvPr/>
          </p:nvSpPr>
          <p:spPr>
            <a:xfrm>
              <a:off x="2524125" y="4256088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9" name="Блок-схема: альтернативный процесс 28"/>
            <p:cNvSpPr/>
            <p:nvPr/>
          </p:nvSpPr>
          <p:spPr>
            <a:xfrm>
              <a:off x="3243263" y="4963859"/>
              <a:ext cx="5545137" cy="516994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k-KZ" sz="12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Усовершенствование модели планирования стандартизации и систематизация всех процессов работ по стандартизации</a:t>
              </a:r>
            </a:p>
          </p:txBody>
        </p:sp>
        <p:sp>
          <p:nvSpPr>
            <p:cNvPr id="30" name="Стрелка вправо 29"/>
            <p:cNvSpPr/>
            <p:nvPr/>
          </p:nvSpPr>
          <p:spPr>
            <a:xfrm>
              <a:off x="2524125" y="5194192"/>
              <a:ext cx="617538" cy="46038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1" name="Блок-схема: альтернативный процесс 30"/>
          <p:cNvSpPr/>
          <p:nvPr/>
        </p:nvSpPr>
        <p:spPr>
          <a:xfrm>
            <a:off x="533770" y="1989241"/>
            <a:ext cx="8539238" cy="1080120"/>
          </a:xfrm>
          <a:prstGeom prst="flowChartAlternateProcess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25400" cap="flat" cmpd="thickThin" algn="ctr">
            <a:solidFill>
              <a:schemeClr val="tx1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Цель разработки законопроекта «О стандартизации»:</a:t>
            </a:r>
          </a:p>
          <a:p>
            <a:pPr marL="0" marR="0" lvl="0" indent="3556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Создание национальной системы стандартизации, определение ее целей, принципов, функционирования и регулирование общественных отношений, возникающих между государственными органами, физическими и юридическими лицами в сфере стандартизации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46013" y="1652328"/>
            <a:ext cx="7848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разработки и основные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направления Закона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3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1720" y="761567"/>
            <a:ext cx="9019287" cy="865596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41" name="TextBox 40"/>
          <p:cNvSpPr txBox="1"/>
          <p:nvPr/>
        </p:nvSpPr>
        <p:spPr>
          <a:xfrm>
            <a:off x="1112361" y="783429"/>
            <a:ext cx="776168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kk-KZ" b="1" dirty="0">
                <a:latin typeface="Arial" pitchFamily="34" charset="0"/>
                <a:cs typeface="Arial" pitchFamily="34" charset="0"/>
              </a:rPr>
              <a:t>Разработка проекта Закона Республики Казахстан </a:t>
            </a:r>
          </a:p>
          <a:p>
            <a:pPr algn="ctr">
              <a:lnSpc>
                <a:spcPct val="130000"/>
              </a:lnSpc>
            </a:pPr>
            <a:r>
              <a:rPr lang="kk-KZ" b="1" dirty="0">
                <a:latin typeface="Arial" pitchFamily="34" charset="0"/>
                <a:cs typeface="Arial" pitchFamily="34" charset="0"/>
              </a:rPr>
              <a:t>«О стандартизации» </a:t>
            </a:r>
          </a:p>
        </p:txBody>
      </p:sp>
    </p:spTree>
    <p:extLst>
      <p:ext uri="{BB962C8B-B14F-4D97-AF65-F5344CB8AC3E}">
        <p14:creationId xmlns:p14="http://schemas.microsoft.com/office/powerpoint/2010/main" val="42513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93" y="298719"/>
            <a:ext cx="6711507" cy="647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2560104" y="253559"/>
            <a:ext cx="9836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Реформирование </a:t>
            </a:r>
            <a:r>
              <a:rPr lang="ru-RU" sz="16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законодательной </a:t>
            </a:r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базы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837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504056" y="3260961"/>
            <a:ext cx="8558831" cy="2923379"/>
            <a:chOff x="723900" y="2802693"/>
            <a:chExt cx="8054975" cy="2665714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723900" y="2906125"/>
              <a:ext cx="1727200" cy="2562282"/>
            </a:xfrm>
            <a:prstGeom prst="flowChartAlternateProcess">
              <a:avLst/>
            </a:prstGeom>
            <a:gradFill rotWithShape="1">
              <a:gsLst>
                <a:gs pos="0">
                  <a:srgbClr val="2DA2BF">
                    <a:tint val="62000"/>
                    <a:satMod val="180000"/>
                  </a:srgbClr>
                </a:gs>
                <a:gs pos="65000">
                  <a:srgbClr val="2DA2BF">
                    <a:tint val="32000"/>
                    <a:satMod val="250000"/>
                  </a:srgbClr>
                </a:gs>
                <a:gs pos="100000">
                  <a:srgbClr val="2DA2BF">
                    <a:tint val="23000"/>
                    <a:satMod val="300000"/>
                  </a:srgbClr>
                </a:gs>
              </a:gsLst>
              <a:lin ang="16200000" scaled="0"/>
            </a:gradFill>
            <a:ln w="25400" cap="flat" cmpd="thickThin" algn="ctr">
              <a:solidFill>
                <a:schemeClr val="tx1"/>
              </a:solidFill>
              <a:prstDash val="solid"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Основные направления регулирования законопроекта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16" name="Блок-схема: альтернативный процесс 15"/>
            <p:cNvSpPr/>
            <p:nvPr/>
          </p:nvSpPr>
          <p:spPr>
            <a:xfrm>
              <a:off x="3233738" y="2802693"/>
              <a:ext cx="5545137" cy="720671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Оптимизация сферы государственного метрологического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контроля                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с 11-ти до 7-ми позиций, оставив исключительно социально-значимые области деятельности в соответствии с международной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практикой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Блок-схема: альтернативный процесс 21"/>
            <p:cNvSpPr/>
            <p:nvPr/>
          </p:nvSpPr>
          <p:spPr>
            <a:xfrm>
              <a:off x="3233738" y="3662334"/>
              <a:ext cx="5545137" cy="1100158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Введение функции органов государственного управления, осуществляющих государственное регулирование по отраслям деятельности,</a:t>
              </a:r>
              <a:r>
                <a:rPr lang="ru-RU" sz="1200" b="1" i="1" dirty="0">
                  <a:latin typeface="Arial" pitchFamily="34" charset="0"/>
                  <a:cs typeface="Arial" pitchFamily="34" charset="0"/>
                </a:rPr>
                <a:t> определять и утверждать перечни измерений (средств измерений)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, подлежащих государственному метрологическому контролю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областях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деятельности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Блок-схема: альтернативный процесс 23"/>
            <p:cNvSpPr/>
            <p:nvPr/>
          </p:nvSpPr>
          <p:spPr>
            <a:xfrm>
              <a:off x="3233738" y="4933373"/>
              <a:ext cx="5545137" cy="535034"/>
            </a:xfrm>
            <a:prstGeom prst="flowChartAlternateProcess">
              <a:avLst/>
            </a:prstGeom>
            <a:solidFill>
              <a:sysClr val="window" lastClr="FFFFFF"/>
            </a:solidFill>
            <a:ln w="55000" cap="flat" cmpd="thickThin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just">
                <a:lnSpc>
                  <a:spcPct val="130000"/>
                </a:lnSpc>
              </a:pPr>
              <a:r>
                <a:rPr lang="ru-RU" sz="1200" b="1" i="1" dirty="0" smtClean="0">
                  <a:latin typeface="Arial" pitchFamily="34" charset="0"/>
                  <a:cs typeface="Arial" pitchFamily="34" charset="0"/>
                </a:rPr>
                <a:t>Снятие запрета </a:t>
              </a:r>
              <a:r>
                <a:rPr lang="ru-RU" sz="1200" b="1" i="1" dirty="0">
                  <a:latin typeface="Arial" pitchFamily="34" charset="0"/>
                  <a:cs typeface="Arial" pitchFamily="34" charset="0"/>
                </a:rPr>
                <a:t>на рекламу средств измерений, </a:t>
              </a:r>
              <a:r>
                <a:rPr lang="ru-RU" sz="1200" b="1" dirty="0">
                  <a:latin typeface="Arial" pitchFamily="34" charset="0"/>
                  <a:cs typeface="Arial" pitchFamily="34" charset="0"/>
                </a:rPr>
                <a:t>которые не прошли обязательных метрологических </a:t>
              </a:r>
              <a:r>
                <a:rPr lang="ru-RU" sz="1200" b="1" dirty="0" smtClean="0">
                  <a:latin typeface="Arial" pitchFamily="34" charset="0"/>
                  <a:cs typeface="Arial" pitchFamily="34" charset="0"/>
                </a:rPr>
                <a:t>процедур</a:t>
              </a:r>
              <a:endParaRPr lang="ru-RU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Стрелка вправо 24"/>
            <p:cNvSpPr/>
            <p:nvPr/>
          </p:nvSpPr>
          <p:spPr>
            <a:xfrm>
              <a:off x="2533650" y="3169140"/>
              <a:ext cx="617538" cy="44450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" name="Стрелка вправо 26"/>
            <p:cNvSpPr/>
            <p:nvPr/>
          </p:nvSpPr>
          <p:spPr>
            <a:xfrm>
              <a:off x="2533650" y="4179381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Стрелка вправо 27"/>
            <p:cNvSpPr/>
            <p:nvPr/>
          </p:nvSpPr>
          <p:spPr>
            <a:xfrm>
              <a:off x="2524125" y="5147778"/>
              <a:ext cx="617538" cy="46037"/>
            </a:xfrm>
            <a:prstGeom prst="rightArrow">
              <a:avLst/>
            </a:prstGeom>
            <a:solidFill>
              <a:srgbClr val="DEF5FA">
                <a:lumMod val="90000"/>
              </a:srgbClr>
            </a:solidFill>
            <a:ln w="55000" cap="flat" cmpd="thickThin" algn="ctr">
              <a:solidFill>
                <a:srgbClr val="2DA2BF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1" name="Блок-схема: альтернативный процесс 30"/>
          <p:cNvSpPr/>
          <p:nvPr/>
        </p:nvSpPr>
        <p:spPr>
          <a:xfrm>
            <a:off x="533770" y="1980928"/>
            <a:ext cx="8539238" cy="1080120"/>
          </a:xfrm>
          <a:prstGeom prst="flowChartAlternateProcess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25400" cap="flat" cmpd="thickThin" algn="ctr">
            <a:solidFill>
              <a:schemeClr val="tx1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just">
              <a:spcBef>
                <a:spcPts val="600"/>
              </a:spcBef>
              <a:buClr>
                <a:srgbClr val="9C271C"/>
              </a:buClr>
              <a:buSzPct val="120000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30000"/>
              </a:lnSpc>
              <a:spcBef>
                <a:spcPts val="600"/>
              </a:spcBef>
              <a:buClr>
                <a:srgbClr val="9C271C"/>
              </a:buClr>
              <a:buSzPct val="120000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Разработан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проект Закона Республики Казахстан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«О внесении изменений и дополнений в некоторые законодательные акты Республики Казахстан по вопросам обеспечения единства измерений и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стандартизации»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ts val="600"/>
              </a:spcBef>
              <a:buClr>
                <a:srgbClr val="9C271C"/>
              </a:buClr>
              <a:buSzPct val="120000"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1720" y="761567"/>
            <a:ext cx="9019287" cy="432798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41" name="TextBox 40"/>
          <p:cNvSpPr txBox="1"/>
          <p:nvPr/>
        </p:nvSpPr>
        <p:spPr>
          <a:xfrm>
            <a:off x="1112361" y="691986"/>
            <a:ext cx="7761686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Законодательная метрология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1599" y="1254291"/>
            <a:ext cx="9019286" cy="623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Деятельность по обеспечению единства измерений осуществляется в соответствии с </a:t>
            </a:r>
            <a:r>
              <a:rPr lang="ru-RU" sz="1400" dirty="0" smtClean="0">
                <a:latin typeface="Arial" charset="0"/>
                <a:cs typeface="Arial" charset="0"/>
              </a:rPr>
              <a:t>Законом Республики Казахстан от 7 июня 2000 года «Об обеспечении единства измерений»</a:t>
            </a:r>
            <a:endParaRPr lang="ru-RU" sz="1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-1783389" y="213970"/>
            <a:ext cx="5291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Перспективы</a:t>
            </a:r>
            <a:endParaRPr lang="ru-RU" sz="1600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35656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Скругленный прямоугольник 32"/>
          <p:cNvSpPr/>
          <p:nvPr/>
        </p:nvSpPr>
        <p:spPr>
          <a:xfrm>
            <a:off x="276845" y="706893"/>
            <a:ext cx="9019287" cy="834730"/>
          </a:xfrm>
          <a:prstGeom prst="roundRect">
            <a:avLst>
              <a:gd name="adj" fmla="val 482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4" name="TextBox 33"/>
          <p:cNvSpPr txBox="1"/>
          <p:nvPr/>
        </p:nvSpPr>
        <p:spPr>
          <a:xfrm>
            <a:off x="276845" y="618293"/>
            <a:ext cx="9020985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Основные направления работ в области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технического регулирования, стандартизации,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метрологии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аккредитации в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Республике Казахстан</a:t>
            </a:r>
          </a:p>
        </p:txBody>
      </p:sp>
      <p:sp>
        <p:nvSpPr>
          <p:cNvPr id="43" name="Text Box 2"/>
          <p:cNvSpPr txBox="1">
            <a:spLocks noChangeArrowheads="1"/>
          </p:cNvSpPr>
          <p:nvPr/>
        </p:nvSpPr>
        <p:spPr bwMode="auto">
          <a:xfrm>
            <a:off x="649881" y="1783306"/>
            <a:ext cx="361639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Строительная отрасль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Индустрия 4.0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Экология</a:t>
            </a:r>
          </a:p>
          <a:p>
            <a:pPr eaLnBrk="1" hangingPunct="1"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Здравоохранение</a:t>
            </a:r>
          </a:p>
        </p:txBody>
      </p:sp>
      <p:grpSp>
        <p:nvGrpSpPr>
          <p:cNvPr id="45" name="Группа 1"/>
          <p:cNvGrpSpPr>
            <a:grpSpLocks/>
          </p:cNvGrpSpPr>
          <p:nvPr/>
        </p:nvGrpSpPr>
        <p:grpSpPr bwMode="auto">
          <a:xfrm>
            <a:off x="539552" y="4528986"/>
            <a:ext cx="8604448" cy="1152526"/>
            <a:chOff x="403225" y="5273674"/>
            <a:chExt cx="8702675" cy="1235076"/>
          </a:xfrm>
        </p:grpSpPr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0" t="11404" r="4509" b="9023"/>
            <a:stretch>
              <a:fillRect/>
            </a:stretch>
          </p:blipFill>
          <p:spPr bwMode="auto">
            <a:xfrm>
              <a:off x="2259013" y="5299075"/>
              <a:ext cx="1693862" cy="1185863"/>
            </a:xfrm>
            <a:prstGeom prst="rect">
              <a:avLst/>
            </a:prstGeom>
            <a:noFill/>
            <a:ln w="12700" algn="ctr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5"/>
            <p:cNvPicPr>
              <a:picLocks noChangeAspect="1" noChangeArrowheads="1"/>
            </p:cNvPicPr>
            <p:nvPr/>
          </p:nvPicPr>
          <p:blipFill>
            <a:blip r:embed="rId7">
              <a:lum bright="12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7" t="8519" r="4535" b="6232"/>
            <a:stretch>
              <a:fillRect/>
            </a:stretch>
          </p:blipFill>
          <p:spPr bwMode="auto">
            <a:xfrm>
              <a:off x="7477125" y="5273674"/>
              <a:ext cx="1628775" cy="1235075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Rectangle 11"/>
            <p:cNvSpPr>
              <a:spLocks noChangeArrowheads="1"/>
            </p:cNvSpPr>
            <p:nvPr/>
          </p:nvSpPr>
          <p:spPr bwMode="auto">
            <a:xfrm>
              <a:off x="4005264" y="5284790"/>
              <a:ext cx="1700213" cy="1204913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ru-RU" sz="2400">
                <a:latin typeface="Arial" charset="0"/>
              </a:endParaRPr>
            </a:p>
          </p:txBody>
        </p:sp>
        <p:pic>
          <p:nvPicPr>
            <p:cNvPr id="49" name="Picture 12" descr="amkodor-2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625" y="5278438"/>
              <a:ext cx="1638300" cy="123031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3" descr="1289311589_ssangyong-korando-2010-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4"/>
            <a:stretch>
              <a:fillRect/>
            </a:stretch>
          </p:blipFill>
          <p:spPr bwMode="auto">
            <a:xfrm>
              <a:off x="403225" y="5283200"/>
              <a:ext cx="1806575" cy="1196975"/>
            </a:xfrm>
            <a:prstGeom prst="rect">
              <a:avLst/>
            </a:prstGeom>
            <a:noFill/>
            <a:ln w="12700" algn="ctr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Picture 6" descr="http://www.globalconstructionwatch.com/wp-content/uploads/2008/03/vision-astana-high-rising-skyline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6" t="19366" r="3551"/>
          <a:stretch>
            <a:fillRect/>
          </a:stretch>
        </p:blipFill>
        <p:spPr bwMode="auto">
          <a:xfrm>
            <a:off x="4112978" y="4570464"/>
            <a:ext cx="1668980" cy="111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52528" y="1268541"/>
            <a:ext cx="4953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SMART CITY»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Халал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индустрия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Энергетика</a:t>
            </a:r>
          </a:p>
          <a:p>
            <a:pPr>
              <a:lnSpc>
                <a:spcPct val="200000"/>
              </a:lnSpc>
              <a:buClr>
                <a:srgbClr val="800000"/>
              </a:buClr>
              <a:buSzPct val="120000"/>
              <a:buFont typeface="Wingdings" pitchFamily="2" charset="2"/>
              <a:buChar char="§"/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Органическая продукция</a:t>
            </a:r>
          </a:p>
        </p:txBody>
      </p:sp>
      <p:sp>
        <p:nvSpPr>
          <p:cNvPr id="5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21133" y="278356"/>
            <a:ext cx="2584395" cy="330563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7" y="-7250"/>
            <a:ext cx="7113814" cy="6865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24457"/>
            <a:ext cx="9905999" cy="2123658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ЗА 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ВНИМАНИЕ!</a:t>
            </a:r>
            <a:endParaRPr lang="ru-RU"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2" descr="https://upload.wikimedia.org/wikipedia/commons/thumb/d/d3/Flag_of_Kazakhstan.svg/500px-Flag_of_Kazakhsta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4" y="62449"/>
            <a:ext cx="925910" cy="4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g.nur.kz/foto_images/04/c/31560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421" b="100000" l="47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01" t="11336"/>
          <a:stretch/>
        </p:blipFill>
        <p:spPr bwMode="auto">
          <a:xfrm>
            <a:off x="9297830" y="6356570"/>
            <a:ext cx="454652" cy="46295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l.kz/uploads/posts/2009-08/1249730011_kz_gerb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132" y="6361096"/>
            <a:ext cx="458047" cy="45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07504" y="620688"/>
            <a:ext cx="959802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7504" y="6300732"/>
            <a:ext cx="96700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2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8ad3278add23b95894cd61dbed5965606e7f94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2260</TotalTime>
  <Words>460</Words>
  <Application>Microsoft Office PowerPoint</Application>
  <PresentationFormat>Лист A4 (210x297 мм)</PresentationFormat>
  <Paragraphs>73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AstanaLRT</dc:creator>
  <cp:lastModifiedBy>User</cp:lastModifiedBy>
  <cp:revision>107</cp:revision>
  <cp:lastPrinted>2016-06-23T08:38:33Z</cp:lastPrinted>
  <dcterms:created xsi:type="dcterms:W3CDTF">2016-06-03T04:22:29Z</dcterms:created>
  <dcterms:modified xsi:type="dcterms:W3CDTF">2016-06-25T10:27:36Z</dcterms:modified>
</cp:coreProperties>
</file>